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3" r:id="rId2"/>
    <p:sldId id="295" r:id="rId3"/>
    <p:sldId id="294" r:id="rId4"/>
    <p:sldId id="297" r:id="rId5"/>
    <p:sldId id="257" r:id="rId6"/>
    <p:sldId id="258" r:id="rId7"/>
    <p:sldId id="259" r:id="rId8"/>
    <p:sldId id="260" r:id="rId9"/>
    <p:sldId id="29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53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00" autoAdjust="0"/>
    <p:restoredTop sz="94660"/>
  </p:normalViewPr>
  <p:slideViewPr>
    <p:cSldViewPr snapToGrid="0" showGuides="1">
      <p:cViewPr varScale="1">
        <p:scale>
          <a:sx n="115" d="100"/>
          <a:sy n="115" d="100"/>
        </p:scale>
        <p:origin x="13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png>
</file>

<file path=ppt/media/image4.png>
</file>

<file path=ppt/media/image5.jpeg>
</file>

<file path=ppt/media/image6.jpe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F1034-1EB3-2A6B-65D8-1CE11DB09B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9D9383B-A1A5-20F7-B72A-FC36236388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8202F2-2F6D-4E75-5296-20B20F653FA7}"/>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5" name="Footer Placeholder 4">
            <a:extLst>
              <a:ext uri="{FF2B5EF4-FFF2-40B4-BE49-F238E27FC236}">
                <a16:creationId xmlns:a16="http://schemas.microsoft.com/office/drawing/2014/main" id="{46BF56FA-12FC-4B38-8DED-0645503176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A42479-1855-A24F-A9D6-397FF44E9B11}"/>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9520136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B7C8C-A8E7-60A2-8BDF-8EDF0A37E2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9CAF82-4E7A-DAFA-5A8F-E2CACFAE73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FBD1B4-979D-971D-D44B-60D03E5CB691}"/>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5" name="Footer Placeholder 4">
            <a:extLst>
              <a:ext uri="{FF2B5EF4-FFF2-40B4-BE49-F238E27FC236}">
                <a16:creationId xmlns:a16="http://schemas.microsoft.com/office/drawing/2014/main" id="{A99D866B-D0F1-3C66-91A5-F780F7FB51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005A66-DAFC-229F-80A8-939A504B7ADB}"/>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18077648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DC2C35-0807-706A-D279-F5DD71BC796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8086F0-DAFC-1C9D-D62F-FFE91CCBC6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CF5A60-C938-9865-73D9-4FBB412FB1E6}"/>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5" name="Footer Placeholder 4">
            <a:extLst>
              <a:ext uri="{FF2B5EF4-FFF2-40B4-BE49-F238E27FC236}">
                <a16:creationId xmlns:a16="http://schemas.microsoft.com/office/drawing/2014/main" id="{94757622-6907-56C3-15D0-AA388673ED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C576F-3686-9F60-46CC-A598B5D67106}"/>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1545045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6FF74-D7A6-915A-578B-0BC73680FED2}"/>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720CABFF-F90D-9351-3762-1608A4404020}"/>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D9AB3D-CFD5-C2E8-8B33-42F789259416}"/>
              </a:ext>
            </a:extLst>
          </p:cNvPr>
          <p:cNvSpPr>
            <a:spLocks noGrp="1"/>
          </p:cNvSpPr>
          <p:nvPr>
            <p:ph type="dt" sz="half" idx="10"/>
          </p:nvPr>
        </p:nvSpPr>
        <p:spPr/>
        <p:txBody>
          <a:bodyPr/>
          <a:lstStyle/>
          <a:p>
            <a:fld id="{D8177560-9E47-4E98-8F3A-D2CE397D1414}" type="datetimeFigureOut">
              <a:rPr lang="en-US" smtClean="0"/>
              <a:t>11/27/2023</a:t>
            </a:fld>
            <a:endParaRPr lang="en-US"/>
          </a:p>
        </p:txBody>
      </p:sp>
      <p:sp>
        <p:nvSpPr>
          <p:cNvPr id="5" name="Footer Placeholder 4">
            <a:extLst>
              <a:ext uri="{FF2B5EF4-FFF2-40B4-BE49-F238E27FC236}">
                <a16:creationId xmlns:a16="http://schemas.microsoft.com/office/drawing/2014/main" id="{337F7F84-FE7F-6743-AD02-DFBD06C5BF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8D4547-CCC6-308D-4ED8-F174ACD9EEB1}"/>
              </a:ext>
            </a:extLst>
          </p:cNvPr>
          <p:cNvSpPr>
            <a:spLocks noGrp="1"/>
          </p:cNvSpPr>
          <p:nvPr>
            <p:ph type="sldNum" sz="quarter" idx="12"/>
          </p:nvPr>
        </p:nvSpPr>
        <p:spPr/>
        <p:txBody>
          <a:bodyPr/>
          <a:lstStyle/>
          <a:p>
            <a:fld id="{B9F02906-374D-467C-A339-92BD16EC60BF}" type="slidenum">
              <a:rPr lang="en-US" smtClean="0"/>
              <a:t>‹#›</a:t>
            </a:fld>
            <a:endParaRPr lang="en-US"/>
          </a:p>
        </p:txBody>
      </p:sp>
    </p:spTree>
    <p:extLst>
      <p:ext uri="{BB962C8B-B14F-4D97-AF65-F5344CB8AC3E}">
        <p14:creationId xmlns:p14="http://schemas.microsoft.com/office/powerpoint/2010/main" val="1264666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5E13-F9FA-B568-3FEA-0BB4DA958F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AEAB1D-9180-D469-0D53-B4F5DAB1F4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95C394-085C-DD3B-D35A-B9D58E64F482}"/>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5" name="Footer Placeholder 4">
            <a:extLst>
              <a:ext uri="{FF2B5EF4-FFF2-40B4-BE49-F238E27FC236}">
                <a16:creationId xmlns:a16="http://schemas.microsoft.com/office/drawing/2014/main" id="{F0B026EA-3D3F-5FE4-B9D7-60ABD183A8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8E5E88-A9C0-D7F5-0EFE-CC36C50E0DD1}"/>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28674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B912A-1B59-6872-79E0-EB9B882156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D2D6F6-D9CF-C485-679B-585759030B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9363DB-A2A3-AF52-856C-9AE4A826087B}"/>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5" name="Footer Placeholder 4">
            <a:extLst>
              <a:ext uri="{FF2B5EF4-FFF2-40B4-BE49-F238E27FC236}">
                <a16:creationId xmlns:a16="http://schemas.microsoft.com/office/drawing/2014/main" id="{3C3997D0-FC6D-C2E2-8233-BA296B4CE0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42A9BF-F803-E534-125D-BC4833EE56CC}"/>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349330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F2106-D3F2-C991-C53E-E9393ED33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9EA76A-9BD2-9CEA-C005-9DF2CE5A52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F8F54E-627E-0DA1-2376-552F797A55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E0FC790-F527-0FE2-EEA0-86915ABD373A}"/>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6" name="Footer Placeholder 5">
            <a:extLst>
              <a:ext uri="{FF2B5EF4-FFF2-40B4-BE49-F238E27FC236}">
                <a16:creationId xmlns:a16="http://schemas.microsoft.com/office/drawing/2014/main" id="{28C8B86E-E1DD-7C8A-8790-84ADCD3E6A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FDC55B-284B-B309-A56F-3BB5A5F6E014}"/>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94626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A6D4-51B7-D181-CBA1-707514DFE3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F7989CE-7C7E-F87A-A46E-25CAD9414D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A34D82-C71C-CCE7-8E48-F33B09EF21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D9CCED-547C-112D-C519-BDBA36AF71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1D7835-1065-95D5-3CC0-BF6FDC655F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28C39DE-7C6E-FBE4-3E2D-3189A0C21022}"/>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8" name="Footer Placeholder 7">
            <a:extLst>
              <a:ext uri="{FF2B5EF4-FFF2-40B4-BE49-F238E27FC236}">
                <a16:creationId xmlns:a16="http://schemas.microsoft.com/office/drawing/2014/main" id="{4B49D541-D54D-1B3B-3CA4-8FC2742DCB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D426100-AE39-9E98-F44D-5E73424B1334}"/>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51057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C7AAC-3617-53BA-3E8F-9F34C912AA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EF5547-9719-AA20-0BFE-0A730CFAF26F}"/>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4" name="Footer Placeholder 3">
            <a:extLst>
              <a:ext uri="{FF2B5EF4-FFF2-40B4-BE49-F238E27FC236}">
                <a16:creationId xmlns:a16="http://schemas.microsoft.com/office/drawing/2014/main" id="{DD291B51-17B6-C323-8F1C-222B9CD36E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0E8635-ECFF-C1A8-A243-072B6B7A53A4}"/>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2187648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C52F60-2F84-7EF2-BA62-3713A219F253}"/>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3" name="Footer Placeholder 2">
            <a:extLst>
              <a:ext uri="{FF2B5EF4-FFF2-40B4-BE49-F238E27FC236}">
                <a16:creationId xmlns:a16="http://schemas.microsoft.com/office/drawing/2014/main" id="{A5ED643E-F8D9-01BF-32E6-9F52A1EBA7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FE63AD-367C-F363-C469-42A272AD59C3}"/>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3799502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C79E9-35B2-7156-E888-7C229108C6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40C1D6-7AD1-A644-72D9-29D6609D7F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49051D1-1701-4D5C-F007-47BFC4ADC9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FAFC63-BDF5-1780-AD48-A2197AE83654}"/>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6" name="Footer Placeholder 5">
            <a:extLst>
              <a:ext uri="{FF2B5EF4-FFF2-40B4-BE49-F238E27FC236}">
                <a16:creationId xmlns:a16="http://schemas.microsoft.com/office/drawing/2014/main" id="{DE25DF8B-CDB9-E116-2B11-F9CB78DC0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C94E9C-4F69-3D03-7928-71B576AE6A87}"/>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736590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640D3-30A4-B4B0-C376-C89F6CB227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A04F91-E35A-4C3E-B13A-E035635E58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3C604B-4BBB-BD38-79BC-2C03672FDB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1703BD-4181-434B-0184-E5E21C774E3D}"/>
              </a:ext>
            </a:extLst>
          </p:cNvPr>
          <p:cNvSpPr>
            <a:spLocks noGrp="1"/>
          </p:cNvSpPr>
          <p:nvPr>
            <p:ph type="dt" sz="half" idx="10"/>
          </p:nvPr>
        </p:nvSpPr>
        <p:spPr/>
        <p:txBody>
          <a:bodyPr/>
          <a:lstStyle/>
          <a:p>
            <a:fld id="{F69FAA5A-1588-4F13-A65F-AC0F8B49E214}" type="datetimeFigureOut">
              <a:rPr lang="en-US" smtClean="0"/>
              <a:t>11/27/2023</a:t>
            </a:fld>
            <a:endParaRPr lang="en-US"/>
          </a:p>
        </p:txBody>
      </p:sp>
      <p:sp>
        <p:nvSpPr>
          <p:cNvPr id="6" name="Footer Placeholder 5">
            <a:extLst>
              <a:ext uri="{FF2B5EF4-FFF2-40B4-BE49-F238E27FC236}">
                <a16:creationId xmlns:a16="http://schemas.microsoft.com/office/drawing/2014/main" id="{AC655C49-18E1-1146-F967-89744E2512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74DC10-5055-7B1B-9465-C19E139B50FA}"/>
              </a:ext>
            </a:extLst>
          </p:cNvPr>
          <p:cNvSpPr>
            <a:spLocks noGrp="1"/>
          </p:cNvSpPr>
          <p:nvPr>
            <p:ph type="sldNum" sz="quarter" idx="12"/>
          </p:nvPr>
        </p:nvSpPr>
        <p:spPr/>
        <p:txBody>
          <a:bodyPr/>
          <a:lstStyle/>
          <a:p>
            <a:fld id="{B29CA2EB-79F3-4F9A-B27D-C302D6359F3C}" type="slidenum">
              <a:rPr lang="en-US" smtClean="0"/>
              <a:t>‹#›</a:t>
            </a:fld>
            <a:endParaRPr lang="en-US"/>
          </a:p>
        </p:txBody>
      </p:sp>
    </p:spTree>
    <p:extLst>
      <p:ext uri="{BB962C8B-B14F-4D97-AF65-F5344CB8AC3E}">
        <p14:creationId xmlns:p14="http://schemas.microsoft.com/office/powerpoint/2010/main" val="2855679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CE3D7C-95DD-DEFA-EC23-B19F8AA8DC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D259750-CD8E-0993-68E8-584C505CCE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C65614-B00F-2103-CA1E-3B9120B6BC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9FAA5A-1588-4F13-A65F-AC0F8B49E214}" type="datetimeFigureOut">
              <a:rPr lang="en-US" smtClean="0"/>
              <a:t>11/27/2023</a:t>
            </a:fld>
            <a:endParaRPr lang="en-US"/>
          </a:p>
        </p:txBody>
      </p:sp>
      <p:sp>
        <p:nvSpPr>
          <p:cNvPr id="5" name="Footer Placeholder 4">
            <a:extLst>
              <a:ext uri="{FF2B5EF4-FFF2-40B4-BE49-F238E27FC236}">
                <a16:creationId xmlns:a16="http://schemas.microsoft.com/office/drawing/2014/main" id="{E060CCC9-2544-DF1D-D28F-45A4EDE0FD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BF57D9-E45A-D265-ADFC-EA447A86D7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9CA2EB-79F3-4F9A-B27D-C302D6359F3C}" type="slidenum">
              <a:rPr lang="en-US" smtClean="0"/>
              <a:t>‹#›</a:t>
            </a:fld>
            <a:endParaRPr lang="en-US"/>
          </a:p>
        </p:txBody>
      </p:sp>
    </p:spTree>
    <p:extLst>
      <p:ext uri="{BB962C8B-B14F-4D97-AF65-F5344CB8AC3E}">
        <p14:creationId xmlns:p14="http://schemas.microsoft.com/office/powerpoint/2010/main" val="38706662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99F1FFA9-D672-408C-9220-ADEEC6ABD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07CB6F-C82B-D084-BD1D-617A367C81C9}"/>
              </a:ext>
            </a:extLst>
          </p:cNvPr>
          <p:cNvSpPr>
            <a:spLocks noGrp="1"/>
          </p:cNvSpPr>
          <p:nvPr>
            <p:ph type="title"/>
          </p:nvPr>
        </p:nvSpPr>
        <p:spPr>
          <a:xfrm>
            <a:off x="838201" y="365125"/>
            <a:ext cx="3816095" cy="1938076"/>
          </a:xfrm>
        </p:spPr>
        <p:txBody>
          <a:bodyPr vert="horz" lIns="91440" tIns="45720" rIns="91440" bIns="45720" rtlCol="0">
            <a:normAutofit/>
          </a:bodyPr>
          <a:lstStyle/>
          <a:p>
            <a:r>
              <a:rPr lang="en-US" b="1"/>
              <a:t>Initiation of the First Smart Pharmacy</a:t>
            </a:r>
          </a:p>
        </p:txBody>
      </p:sp>
      <p:sp>
        <p:nvSpPr>
          <p:cNvPr id="9" name="Content Placeholder 8">
            <a:extLst>
              <a:ext uri="{FF2B5EF4-FFF2-40B4-BE49-F238E27FC236}">
                <a16:creationId xmlns:a16="http://schemas.microsoft.com/office/drawing/2014/main" id="{94A3D51C-BB56-70B1-BFE7-2676C8264342}"/>
              </a:ext>
            </a:extLst>
          </p:cNvPr>
          <p:cNvSpPr>
            <a:spLocks noGrp="1"/>
          </p:cNvSpPr>
          <p:nvPr>
            <p:ph idx="1"/>
          </p:nvPr>
        </p:nvSpPr>
        <p:spPr>
          <a:xfrm>
            <a:off x="838201" y="2482589"/>
            <a:ext cx="3816096" cy="3694373"/>
          </a:xfrm>
        </p:spPr>
        <p:txBody>
          <a:bodyPr vert="horz" lIns="91440" tIns="45720" rIns="91440" bIns="45720" rtlCol="0">
            <a:normAutofit/>
          </a:bodyPr>
          <a:lstStyle/>
          <a:p>
            <a:r>
              <a:rPr lang="en-US" sz="2000" dirty="0"/>
              <a:t>The first smart pharmacy was launched in Dubai in 2017. The pharmacy uses a robotic dispensing system that can fill prescriptions in as little as 15 seconds. The system is also able to track the inventory of medication and alert the staff when it is low.</a:t>
            </a:r>
          </a:p>
        </p:txBody>
      </p:sp>
      <p:pic>
        <p:nvPicPr>
          <p:cNvPr id="11" name="Content Placeholder 4">
            <a:extLst>
              <a:ext uri="{FF2B5EF4-FFF2-40B4-BE49-F238E27FC236}">
                <a16:creationId xmlns:a16="http://schemas.microsoft.com/office/drawing/2014/main" id="{3C594BC5-871D-C954-B9B8-FC70111BC73D}"/>
              </a:ext>
            </a:extLst>
          </p:cNvPr>
          <p:cNvPicPr>
            <a:picLocks noChangeAspect="1"/>
          </p:cNvPicPr>
          <p:nvPr/>
        </p:nvPicPr>
        <p:blipFill>
          <a:blip r:embed="rId2">
            <a:extLst>
              <a:ext uri="{28A0092B-C50C-407E-A947-70E740481C1C}">
                <a14:useLocalDpi xmlns:a14="http://schemas.microsoft.com/office/drawing/2010/main" val="0"/>
              </a:ext>
            </a:extLst>
          </a:blip>
          <a:srcRect l="3032" r="3032"/>
          <a:stretch/>
        </p:blipFill>
        <p:spPr>
          <a:xfrm>
            <a:off x="4904316" y="-4"/>
            <a:ext cx="7287684" cy="3694372"/>
          </a:xfrm>
          <a:custGeom>
            <a:avLst/>
            <a:gdLst/>
            <a:ahLst/>
            <a:cxnLst/>
            <a:rect l="l" t="t" r="r" b="b"/>
            <a:pathLst>
              <a:path w="7287684" h="3694372">
                <a:moveTo>
                  <a:pt x="1047969" y="0"/>
                </a:moveTo>
                <a:lnTo>
                  <a:pt x="7287684" y="0"/>
                </a:lnTo>
                <a:lnTo>
                  <a:pt x="7287684" y="814388"/>
                </a:lnTo>
                <a:lnTo>
                  <a:pt x="7287684" y="3694372"/>
                </a:lnTo>
                <a:lnTo>
                  <a:pt x="471411" y="3694372"/>
                </a:lnTo>
                <a:lnTo>
                  <a:pt x="470992" y="3686621"/>
                </a:lnTo>
                <a:cubicBezTo>
                  <a:pt x="458999" y="3642419"/>
                  <a:pt x="427907" y="3602236"/>
                  <a:pt x="376383" y="3554015"/>
                </a:cubicBezTo>
                <a:cubicBezTo>
                  <a:pt x="315976" y="3500438"/>
                  <a:pt x="255568" y="3454003"/>
                  <a:pt x="170288" y="3407569"/>
                </a:cubicBezTo>
                <a:cubicBezTo>
                  <a:pt x="365723" y="3382565"/>
                  <a:pt x="163181" y="3296841"/>
                  <a:pt x="230695" y="3243263"/>
                </a:cubicBezTo>
                <a:cubicBezTo>
                  <a:pt x="369276" y="3221831"/>
                  <a:pt x="479431" y="3393282"/>
                  <a:pt x="667759" y="3343275"/>
                </a:cubicBezTo>
                <a:cubicBezTo>
                  <a:pt x="440344" y="3196828"/>
                  <a:pt x="184501" y="3150393"/>
                  <a:pt x="17493" y="2953940"/>
                </a:cubicBezTo>
                <a:cubicBezTo>
                  <a:pt x="56580" y="2911078"/>
                  <a:pt x="95667" y="2953940"/>
                  <a:pt x="127647" y="2936081"/>
                </a:cubicBezTo>
                <a:cubicBezTo>
                  <a:pt x="127647" y="2925365"/>
                  <a:pt x="500751" y="2993232"/>
                  <a:pt x="522071" y="2714625"/>
                </a:cubicBezTo>
                <a:cubicBezTo>
                  <a:pt x="529178" y="2714625"/>
                  <a:pt x="536285" y="2714625"/>
                  <a:pt x="543391" y="2703909"/>
                </a:cubicBezTo>
                <a:cubicBezTo>
                  <a:pt x="582478" y="2664619"/>
                  <a:pt x="546945" y="2571750"/>
                  <a:pt x="610905" y="2564606"/>
                </a:cubicBezTo>
                <a:cubicBezTo>
                  <a:pt x="681973" y="2557462"/>
                  <a:pt x="749487" y="2525315"/>
                  <a:pt x="824107" y="2543175"/>
                </a:cubicBezTo>
                <a:cubicBezTo>
                  <a:pt x="880961" y="2557462"/>
                  <a:pt x="941368" y="2575322"/>
                  <a:pt x="1001776" y="2575322"/>
                </a:cubicBezTo>
                <a:cubicBezTo>
                  <a:pt x="1065736" y="2575322"/>
                  <a:pt x="1154570" y="2696766"/>
                  <a:pt x="1193658" y="2536031"/>
                </a:cubicBezTo>
                <a:cubicBezTo>
                  <a:pt x="1193658" y="2528888"/>
                  <a:pt x="1303812" y="2546747"/>
                  <a:pt x="1364219" y="2553891"/>
                </a:cubicBezTo>
                <a:cubicBezTo>
                  <a:pt x="1413966" y="2561035"/>
                  <a:pt x="1474374" y="2593181"/>
                  <a:pt x="1509907" y="2528888"/>
                </a:cubicBezTo>
                <a:cubicBezTo>
                  <a:pt x="1527674" y="2489596"/>
                  <a:pt x="1442393" y="2418159"/>
                  <a:pt x="1367772" y="2411015"/>
                </a:cubicBezTo>
                <a:cubicBezTo>
                  <a:pt x="1300259" y="2403872"/>
                  <a:pt x="1232745" y="2396728"/>
                  <a:pt x="1168784" y="2411015"/>
                </a:cubicBezTo>
                <a:cubicBezTo>
                  <a:pt x="1090610" y="2428875"/>
                  <a:pt x="1047969" y="2400300"/>
                  <a:pt x="1026649" y="2336007"/>
                </a:cubicBezTo>
                <a:cubicBezTo>
                  <a:pt x="1001776" y="2268141"/>
                  <a:pt x="955582" y="2232422"/>
                  <a:pt x="891621" y="2200275"/>
                </a:cubicBezTo>
                <a:cubicBezTo>
                  <a:pt x="735273" y="2121694"/>
                  <a:pt x="586032" y="2028825"/>
                  <a:pt x="415470" y="1982390"/>
                </a:cubicBezTo>
                <a:cubicBezTo>
                  <a:pt x="383490" y="1975246"/>
                  <a:pt x="344403" y="1960959"/>
                  <a:pt x="330189" y="1900238"/>
                </a:cubicBezTo>
                <a:cubicBezTo>
                  <a:pt x="792127" y="1993106"/>
                  <a:pt x="1211424" y="2232422"/>
                  <a:pt x="1687576" y="2218135"/>
                </a:cubicBezTo>
                <a:cubicBezTo>
                  <a:pt x="1559654" y="2143125"/>
                  <a:pt x="1406860" y="2139554"/>
                  <a:pt x="1268278" y="2085975"/>
                </a:cubicBezTo>
                <a:cubicBezTo>
                  <a:pt x="1367772" y="2046685"/>
                  <a:pt x="1460160" y="2089547"/>
                  <a:pt x="1552548" y="2110978"/>
                </a:cubicBezTo>
                <a:cubicBezTo>
                  <a:pt x="1630722" y="2128837"/>
                  <a:pt x="1701789" y="2132410"/>
                  <a:pt x="1708896" y="2021681"/>
                </a:cubicBezTo>
                <a:cubicBezTo>
                  <a:pt x="1708896" y="2010965"/>
                  <a:pt x="1708896" y="2003821"/>
                  <a:pt x="1708896" y="1993106"/>
                </a:cubicBezTo>
                <a:cubicBezTo>
                  <a:pt x="1680469" y="1946672"/>
                  <a:pt x="1641382" y="1925240"/>
                  <a:pt x="1591635" y="1910953"/>
                </a:cubicBezTo>
                <a:cubicBezTo>
                  <a:pt x="1563208" y="1903809"/>
                  <a:pt x="1524121" y="1889522"/>
                  <a:pt x="1524121" y="1857375"/>
                </a:cubicBezTo>
                <a:cubicBezTo>
                  <a:pt x="1527674" y="1735931"/>
                  <a:pt x="1431733" y="1700212"/>
                  <a:pt x="1339346" y="1664493"/>
                </a:cubicBezTo>
                <a:cubicBezTo>
                  <a:pt x="1389093" y="1603772"/>
                  <a:pt x="1431733" y="1646635"/>
                  <a:pt x="1470820" y="1643062"/>
                </a:cubicBezTo>
                <a:cubicBezTo>
                  <a:pt x="1495694" y="1639491"/>
                  <a:pt x="1520567" y="1635919"/>
                  <a:pt x="1520567" y="1603772"/>
                </a:cubicBezTo>
                <a:cubicBezTo>
                  <a:pt x="1520567" y="1578769"/>
                  <a:pt x="1509907" y="1546622"/>
                  <a:pt x="1485034" y="1546622"/>
                </a:cubicBezTo>
                <a:cubicBezTo>
                  <a:pt x="1328686" y="1543050"/>
                  <a:pt x="1239851" y="1371600"/>
                  <a:pt x="1076396" y="1371600"/>
                </a:cubicBezTo>
                <a:cubicBezTo>
                  <a:pt x="976902" y="1371600"/>
                  <a:pt x="1126144" y="1275159"/>
                  <a:pt x="1044416" y="1235869"/>
                </a:cubicBezTo>
                <a:cubicBezTo>
                  <a:pt x="1026649" y="1225153"/>
                  <a:pt x="1094163" y="1210866"/>
                  <a:pt x="1122590" y="1214437"/>
                </a:cubicBezTo>
                <a:cubicBezTo>
                  <a:pt x="1151017" y="1218009"/>
                  <a:pt x="1175891" y="1243013"/>
                  <a:pt x="1211424" y="1225153"/>
                </a:cubicBezTo>
                <a:cubicBezTo>
                  <a:pt x="1229191" y="1160860"/>
                  <a:pt x="1182997" y="1135856"/>
                  <a:pt x="1140357" y="1117997"/>
                </a:cubicBezTo>
                <a:cubicBezTo>
                  <a:pt x="1047969" y="1075135"/>
                  <a:pt x="955582" y="1025129"/>
                  <a:pt x="852534" y="1010841"/>
                </a:cubicBezTo>
                <a:cubicBezTo>
                  <a:pt x="817001" y="1007269"/>
                  <a:pt x="795680" y="989409"/>
                  <a:pt x="799234" y="953690"/>
                </a:cubicBezTo>
                <a:cubicBezTo>
                  <a:pt x="806340" y="907256"/>
                  <a:pt x="841874" y="921544"/>
                  <a:pt x="870301" y="925115"/>
                </a:cubicBezTo>
                <a:cubicBezTo>
                  <a:pt x="888068" y="928688"/>
                  <a:pt x="905835" y="939403"/>
                  <a:pt x="923602" y="914400"/>
                </a:cubicBezTo>
                <a:cubicBezTo>
                  <a:pt x="611794" y="724198"/>
                  <a:pt x="409919" y="684684"/>
                  <a:pt x="132090" y="589415"/>
                </a:cubicBezTo>
                <a:lnTo>
                  <a:pt x="31922" y="552917"/>
                </a:lnTo>
                <a:lnTo>
                  <a:pt x="26859" y="541335"/>
                </a:lnTo>
                <a:cubicBezTo>
                  <a:pt x="20137" y="534929"/>
                  <a:pt x="8953" y="532232"/>
                  <a:pt x="0" y="527681"/>
                </a:cubicBezTo>
                <a:cubicBezTo>
                  <a:pt x="5969" y="516305"/>
                  <a:pt x="7617" y="502963"/>
                  <a:pt x="17905" y="493550"/>
                </a:cubicBezTo>
                <a:cubicBezTo>
                  <a:pt x="23947" y="488022"/>
                  <a:pt x="35344" y="487159"/>
                  <a:pt x="44763" y="486724"/>
                </a:cubicBezTo>
                <a:lnTo>
                  <a:pt x="165722" y="483650"/>
                </a:lnTo>
                <a:lnTo>
                  <a:pt x="193385" y="498723"/>
                </a:lnTo>
                <a:cubicBezTo>
                  <a:pt x="210263" y="511671"/>
                  <a:pt x="227142" y="525066"/>
                  <a:pt x="315976" y="535781"/>
                </a:cubicBezTo>
                <a:cubicBezTo>
                  <a:pt x="401257" y="546497"/>
                  <a:pt x="479431" y="582216"/>
                  <a:pt x="575372" y="525066"/>
                </a:cubicBezTo>
                <a:cubicBezTo>
                  <a:pt x="639332" y="485775"/>
                  <a:pt x="742380" y="528637"/>
                  <a:pt x="820554" y="560785"/>
                </a:cubicBezTo>
                <a:cubicBezTo>
                  <a:pt x="884515" y="589360"/>
                  <a:pt x="948475" y="596503"/>
                  <a:pt x="1033756" y="560785"/>
                </a:cubicBezTo>
                <a:cubicBezTo>
                  <a:pt x="955582" y="539354"/>
                  <a:pt x="895175" y="521494"/>
                  <a:pt x="834767" y="507206"/>
                </a:cubicBezTo>
                <a:cubicBezTo>
                  <a:pt x="785020" y="496491"/>
                  <a:pt x="756593" y="471488"/>
                  <a:pt x="760147" y="417909"/>
                </a:cubicBezTo>
                <a:cubicBezTo>
                  <a:pt x="760147" y="389334"/>
                  <a:pt x="749487" y="350044"/>
                  <a:pt x="785020" y="335757"/>
                </a:cubicBezTo>
                <a:cubicBezTo>
                  <a:pt x="813447" y="321469"/>
                  <a:pt x="852534" y="335757"/>
                  <a:pt x="866748" y="360759"/>
                </a:cubicBezTo>
                <a:cubicBezTo>
                  <a:pt x="884515" y="407194"/>
                  <a:pt x="902281" y="450056"/>
                  <a:pt x="962689" y="453629"/>
                </a:cubicBezTo>
                <a:cubicBezTo>
                  <a:pt x="1044416" y="460771"/>
                  <a:pt x="998222" y="432197"/>
                  <a:pt x="984009" y="396478"/>
                </a:cubicBezTo>
                <a:cubicBezTo>
                  <a:pt x="969795" y="357188"/>
                  <a:pt x="1012436" y="346472"/>
                  <a:pt x="1040863" y="353615"/>
                </a:cubicBezTo>
                <a:cubicBezTo>
                  <a:pt x="1147464" y="385763"/>
                  <a:pt x="1257618" y="328613"/>
                  <a:pt x="1367772" y="375047"/>
                </a:cubicBezTo>
                <a:cubicBezTo>
                  <a:pt x="1339346" y="260747"/>
                  <a:pt x="1278938" y="210741"/>
                  <a:pt x="1151017" y="192881"/>
                </a:cubicBezTo>
                <a:cubicBezTo>
                  <a:pt x="1104823" y="189310"/>
                  <a:pt x="1055076" y="196453"/>
                  <a:pt x="1012436" y="164306"/>
                </a:cubicBezTo>
                <a:cubicBezTo>
                  <a:pt x="987562" y="146447"/>
                  <a:pt x="962689" y="125016"/>
                  <a:pt x="980456" y="89297"/>
                </a:cubicBezTo>
                <a:cubicBezTo>
                  <a:pt x="991116" y="64294"/>
                  <a:pt x="1019542" y="64294"/>
                  <a:pt x="1044416" y="71437"/>
                </a:cubicBezTo>
                <a:cubicBezTo>
                  <a:pt x="1147464" y="110728"/>
                  <a:pt x="1257618" y="121444"/>
                  <a:pt x="1364219" y="135731"/>
                </a:cubicBezTo>
                <a:cubicBezTo>
                  <a:pt x="1381986" y="139303"/>
                  <a:pt x="1399753" y="146447"/>
                  <a:pt x="1417520" y="110728"/>
                </a:cubicBezTo>
                <a:cubicBezTo>
                  <a:pt x="1293152" y="78581"/>
                  <a:pt x="1172337" y="35719"/>
                  <a:pt x="1047969" y="0"/>
                </a:cubicBezTo>
                <a:close/>
              </a:path>
            </a:pathLst>
          </a:custGeom>
        </p:spPr>
      </p:pic>
      <p:pic>
        <p:nvPicPr>
          <p:cNvPr id="23" name="Picture 22" descr="Vaccine storage and manufacturing">
            <a:extLst>
              <a:ext uri="{FF2B5EF4-FFF2-40B4-BE49-F238E27FC236}">
                <a16:creationId xmlns:a16="http://schemas.microsoft.com/office/drawing/2014/main" id="{B0F715FE-7446-4FD6-681B-C3575A77C73E}"/>
              </a:ext>
            </a:extLst>
          </p:cNvPr>
          <p:cNvPicPr>
            <a:picLocks noChangeAspect="1"/>
          </p:cNvPicPr>
          <p:nvPr/>
        </p:nvPicPr>
        <p:blipFill rotWithShape="1">
          <a:blip r:embed="rId3"/>
          <a:srcRect t="12570" b="26180"/>
          <a:stretch/>
        </p:blipFill>
        <p:spPr>
          <a:xfrm>
            <a:off x="4726728" y="3802961"/>
            <a:ext cx="7472381" cy="3055043"/>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pic>
    </p:spTree>
    <p:extLst>
      <p:ext uri="{BB962C8B-B14F-4D97-AF65-F5344CB8AC3E}">
        <p14:creationId xmlns:p14="http://schemas.microsoft.com/office/powerpoint/2010/main" val="512691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AAB8EDC3-1C0D-4505-A2C7-839A5161F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069E294-3813-4588-9E9C-AEA08F9C4D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machine in a factory&#10;&#10;Description automatically generated">
            <a:extLst>
              <a:ext uri="{FF2B5EF4-FFF2-40B4-BE49-F238E27FC236}">
                <a16:creationId xmlns:a16="http://schemas.microsoft.com/office/drawing/2014/main" id="{FD8B4ECF-1E81-5858-716B-B913889E074D}"/>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a:stretch/>
        </p:blipFill>
        <p:spPr>
          <a:xfrm>
            <a:off x="-3029" y="0"/>
            <a:ext cx="12191981" cy="6857990"/>
          </a:xfrm>
          <a:prstGeom prst="rect">
            <a:avLst/>
          </a:prstGeom>
        </p:spPr>
      </p:pic>
      <p:sp>
        <p:nvSpPr>
          <p:cNvPr id="8" name="Title 7">
            <a:extLst>
              <a:ext uri="{FF2B5EF4-FFF2-40B4-BE49-F238E27FC236}">
                <a16:creationId xmlns:a16="http://schemas.microsoft.com/office/drawing/2014/main" id="{69829031-023E-9981-E2A8-7484209F38BD}"/>
              </a:ext>
            </a:extLst>
          </p:cNvPr>
          <p:cNvSpPr>
            <a:spLocks noGrp="1"/>
          </p:cNvSpPr>
          <p:nvPr>
            <p:ph type="title"/>
          </p:nvPr>
        </p:nvSpPr>
        <p:spPr>
          <a:xfrm>
            <a:off x="838343" y="365125"/>
            <a:ext cx="10515600" cy="1325563"/>
          </a:xfrm>
        </p:spPr>
        <p:txBody>
          <a:bodyPr vert="horz" lIns="91440" tIns="45720" rIns="91440" bIns="45720" rtlCol="0" anchor="ctr">
            <a:normAutofit/>
          </a:bodyPr>
          <a:lstStyle/>
          <a:p>
            <a:r>
              <a:rPr lang="en-US" b="1" kern="1200" dirty="0">
                <a:solidFill>
                  <a:srgbClr val="FFFFFF"/>
                </a:solidFill>
                <a:latin typeface="+mj-lt"/>
                <a:ea typeface="+mj-ea"/>
                <a:cs typeface="+mj-cs"/>
              </a:rPr>
              <a:t>Implementation and Impact</a:t>
            </a:r>
          </a:p>
        </p:txBody>
      </p:sp>
      <p:sp>
        <p:nvSpPr>
          <p:cNvPr id="10" name="Text Placeholder 2">
            <a:extLst>
              <a:ext uri="{FF2B5EF4-FFF2-40B4-BE49-F238E27FC236}">
                <a16:creationId xmlns:a16="http://schemas.microsoft.com/office/drawing/2014/main" id="{187BACCF-46AD-99DA-682C-CDFFD23FAEAF}"/>
              </a:ext>
            </a:extLst>
          </p:cNvPr>
          <p:cNvSpPr txBox="1">
            <a:spLocks/>
          </p:cNvSpPr>
          <p:nvPr/>
        </p:nvSpPr>
        <p:spPr>
          <a:xfrm>
            <a:off x="838344" y="1690689"/>
            <a:ext cx="6343506" cy="45657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solidFill>
                  <a:srgbClr val="FFFFFF"/>
                </a:solidFill>
              </a:rPr>
              <a:t>The implementation of smart pharmacy technology has had a number of positive impacts on patient care. Studies have shown that smart pharmacies can reduce medication errors by up to 50%. They can also improve patient adherence to medication regimens, which can lead to better health outcomes.</a:t>
            </a:r>
          </a:p>
          <a:p>
            <a:endParaRPr lang="en-US" sz="1600" dirty="0">
              <a:solidFill>
                <a:srgbClr val="FFFFFF"/>
              </a:solidFill>
            </a:endParaRPr>
          </a:p>
          <a:p>
            <a:pPr marL="0" indent="0" algn="ctr">
              <a:buNone/>
            </a:pPr>
            <a:r>
              <a:rPr lang="en-US" sz="2400" dirty="0">
                <a:solidFill>
                  <a:srgbClr val="FFFFFF"/>
                </a:solidFill>
              </a:rPr>
              <a:t>Statistics:</a:t>
            </a:r>
          </a:p>
          <a:p>
            <a:r>
              <a:rPr lang="en-US" sz="1800" dirty="0">
                <a:solidFill>
                  <a:srgbClr val="FFFFFF"/>
                </a:solidFill>
              </a:rPr>
              <a:t>- Smart pharmacies can reduce medication errors by up to 50%.</a:t>
            </a:r>
          </a:p>
          <a:p>
            <a:r>
              <a:rPr lang="en-US" sz="1800" dirty="0">
                <a:solidFill>
                  <a:srgbClr val="FFFFFF"/>
                </a:solidFill>
              </a:rPr>
              <a:t>- Smart pharmacies can improve patient adherence to medication regimens by up to 20%.</a:t>
            </a:r>
          </a:p>
          <a:p>
            <a:r>
              <a:rPr lang="en-US" sz="1800" dirty="0">
                <a:solidFill>
                  <a:srgbClr val="FFFFFF"/>
                </a:solidFill>
              </a:rPr>
              <a:t>- 90% of patients reported increased convenience with smart pharmacy services.</a:t>
            </a:r>
          </a:p>
        </p:txBody>
      </p:sp>
    </p:spTree>
    <p:extLst>
      <p:ext uri="{BB962C8B-B14F-4D97-AF65-F5344CB8AC3E}">
        <p14:creationId xmlns:p14="http://schemas.microsoft.com/office/powerpoint/2010/main" val="9939610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3FB6E8BD-D93E-E2FB-B000-69C9A6202F48}"/>
              </a:ext>
            </a:extLst>
          </p:cNvPr>
          <p:cNvSpPr>
            <a:spLocks noGrp="1"/>
          </p:cNvSpPr>
          <p:nvPr>
            <p:ph type="title"/>
          </p:nvPr>
        </p:nvSpPr>
        <p:spPr>
          <a:xfrm>
            <a:off x="6513788" y="365125"/>
            <a:ext cx="4840010" cy="1807305"/>
          </a:xfrm>
        </p:spPr>
        <p:txBody>
          <a:bodyPr vert="horz" lIns="91440" tIns="45720" rIns="91440" bIns="45720" rtlCol="0" anchor="ctr">
            <a:normAutofit/>
          </a:bodyPr>
          <a:lstStyle/>
          <a:p>
            <a:r>
              <a:rPr lang="en-US" sz="4100"/>
              <a:t>Patient Satisfaction and Future Prospects</a:t>
            </a:r>
          </a:p>
        </p:txBody>
      </p:sp>
      <p:pic>
        <p:nvPicPr>
          <p:cNvPr id="5" name="Content Placeholder 4">
            <a:extLst>
              <a:ext uri="{FF2B5EF4-FFF2-40B4-BE49-F238E27FC236}">
                <a16:creationId xmlns:a16="http://schemas.microsoft.com/office/drawing/2014/main" id="{70B6A757-9670-D942-A3CB-5F1D34C799A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7071" r="2707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8" name="Text Placeholder 2">
            <a:extLst>
              <a:ext uri="{FF2B5EF4-FFF2-40B4-BE49-F238E27FC236}">
                <a16:creationId xmlns:a16="http://schemas.microsoft.com/office/drawing/2014/main" id="{B102519F-F997-1BAD-ABDB-CB1EF63A842F}"/>
              </a:ext>
            </a:extLst>
          </p:cNvPr>
          <p:cNvSpPr txBox="1">
            <a:spLocks/>
          </p:cNvSpPr>
          <p:nvPr/>
        </p:nvSpPr>
        <p:spPr>
          <a:xfrm>
            <a:off x="6513788" y="2333297"/>
            <a:ext cx="4840010" cy="38436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dirty="0"/>
              <a:t>Patients have also been satisfied with their experiences at smart pharmacies. A survey of patients at the Dubai smart pharmacy found that 95% of patients were satisfied with the speed and accuracy of the service.</a:t>
            </a:r>
          </a:p>
          <a:p>
            <a:endParaRPr lang="en-US" sz="1700" dirty="0"/>
          </a:p>
          <a:p>
            <a:r>
              <a:rPr lang="en-US" sz="1700" dirty="0"/>
              <a:t>The future of smart pharmacies is bright. As technology continues to develop, we can expect to see even more innovative ways to use technology to improve patient care. For example, smart pharmacies may soon be able to use artificial intelligence to provide personalized medication recommendations to patients.</a:t>
            </a:r>
          </a:p>
        </p:txBody>
      </p:sp>
    </p:spTree>
    <p:extLst>
      <p:ext uri="{BB962C8B-B14F-4D97-AF65-F5344CB8AC3E}">
        <p14:creationId xmlns:p14="http://schemas.microsoft.com/office/powerpoint/2010/main" val="1302845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02071-0072-B88A-E7D2-82CB3C379AB9}"/>
              </a:ext>
            </a:extLst>
          </p:cNvPr>
          <p:cNvSpPr>
            <a:spLocks noGrp="1"/>
          </p:cNvSpPr>
          <p:nvPr>
            <p:ph type="title"/>
          </p:nvPr>
        </p:nvSpPr>
        <p:spPr>
          <a:xfrm>
            <a:off x="923926" y="2682478"/>
            <a:ext cx="4519612" cy="4249738"/>
          </a:xfrm>
        </p:spPr>
        <p:txBody>
          <a:bodyPr>
            <a:noAutofit/>
          </a:bodyPr>
          <a:lstStyle/>
          <a:p>
            <a:br>
              <a:rPr lang="en-US" sz="1400" dirty="0">
                <a:solidFill>
                  <a:srgbClr val="000000"/>
                </a:solidFill>
              </a:rPr>
            </a:br>
            <a:br>
              <a:rPr lang="en-US" sz="1800" b="1" dirty="0">
                <a:solidFill>
                  <a:srgbClr val="000000"/>
                </a:solidFill>
              </a:rPr>
            </a:br>
            <a:r>
              <a:rPr lang="en-US" sz="1800" b="1" dirty="0">
                <a:solidFill>
                  <a:srgbClr val="000000"/>
                </a:solidFill>
              </a:rPr>
              <a:t>King Faisal Specialist Hospital and Research Center Pharmacy, Saudi Arabia</a:t>
            </a:r>
            <a:br>
              <a:rPr lang="en-US" sz="1400" dirty="0">
                <a:solidFill>
                  <a:srgbClr val="000000"/>
                </a:solidFill>
              </a:rPr>
            </a:br>
            <a:br>
              <a:rPr lang="en-US" sz="1400" dirty="0">
                <a:solidFill>
                  <a:srgbClr val="000000"/>
                </a:solidFill>
              </a:rPr>
            </a:br>
            <a:r>
              <a:rPr lang="en-US" sz="1400" dirty="0">
                <a:solidFill>
                  <a:srgbClr val="000000"/>
                </a:solidFill>
              </a:rPr>
              <a:t>- Comprehensive Approach: Robotic dispensing, adherence, patient monitoring</a:t>
            </a:r>
            <a:br>
              <a:rPr lang="en-US" sz="1400" dirty="0">
                <a:solidFill>
                  <a:srgbClr val="000000"/>
                </a:solidFill>
              </a:rPr>
            </a:br>
            <a:r>
              <a:rPr lang="en-US" sz="1400" dirty="0">
                <a:solidFill>
                  <a:srgbClr val="000000"/>
                </a:solidFill>
              </a:rPr>
              <a:t>- Results: 20% error reduction, 5% improved safety, 10% adherence, 3% fewer readmissions</a:t>
            </a:r>
            <a:br>
              <a:rPr lang="en-US" sz="1400" dirty="0">
                <a:solidFill>
                  <a:srgbClr val="000000"/>
                </a:solidFill>
              </a:rPr>
            </a:br>
            <a:endParaRPr lang="en-US" sz="1400" dirty="0">
              <a:solidFill>
                <a:srgbClr val="000000"/>
              </a:solidFill>
            </a:endParaRPr>
          </a:p>
        </p:txBody>
      </p:sp>
      <p:sp>
        <p:nvSpPr>
          <p:cNvPr id="3" name="Title 1">
            <a:extLst>
              <a:ext uri="{FF2B5EF4-FFF2-40B4-BE49-F238E27FC236}">
                <a16:creationId xmlns:a16="http://schemas.microsoft.com/office/drawing/2014/main" id="{D1EFD660-1493-B1CB-5B7C-1CA3D3447B92}"/>
              </a:ext>
            </a:extLst>
          </p:cNvPr>
          <p:cNvSpPr txBox="1">
            <a:spLocks/>
          </p:cNvSpPr>
          <p:nvPr/>
        </p:nvSpPr>
        <p:spPr>
          <a:xfrm>
            <a:off x="6305549" y="3734990"/>
            <a:ext cx="4876801" cy="226853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br>
              <a:rPr lang="en-US" sz="1800" b="1" dirty="0">
                <a:solidFill>
                  <a:srgbClr val="000000"/>
                </a:solidFill>
              </a:rPr>
            </a:br>
            <a:br>
              <a:rPr lang="en-US" sz="1800" b="1" dirty="0">
                <a:solidFill>
                  <a:srgbClr val="000000"/>
                </a:solidFill>
              </a:rPr>
            </a:br>
            <a:r>
              <a:rPr lang="en-US" sz="1800" b="1" dirty="0">
                <a:solidFill>
                  <a:srgbClr val="000000"/>
                </a:solidFill>
              </a:rPr>
              <a:t>Cleveland Clinic Abu Dhabi Pharmacy, UAE</a:t>
            </a:r>
          </a:p>
          <a:p>
            <a:br>
              <a:rPr lang="en-US" sz="1400" dirty="0">
                <a:solidFill>
                  <a:srgbClr val="000000"/>
                </a:solidFill>
              </a:rPr>
            </a:br>
            <a:r>
              <a:rPr lang="en-US" sz="1400" dirty="0">
                <a:solidFill>
                  <a:srgbClr val="000000"/>
                </a:solidFill>
              </a:rPr>
              <a:t>- Integrated System: Robotic dispensing, tracking, patient education</a:t>
            </a:r>
            <a:br>
              <a:rPr lang="en-US" sz="1400" dirty="0">
                <a:solidFill>
                  <a:srgbClr val="000000"/>
                </a:solidFill>
              </a:rPr>
            </a:br>
            <a:r>
              <a:rPr lang="en-US" sz="1400" dirty="0">
                <a:solidFill>
                  <a:srgbClr val="000000"/>
                </a:solidFill>
              </a:rPr>
              <a:t>- Achievements: 10% fewer errors, 3% enhanced safety, 8% increased satisfaction</a:t>
            </a:r>
          </a:p>
        </p:txBody>
      </p:sp>
      <p:sp>
        <p:nvSpPr>
          <p:cNvPr id="4" name="Title 1">
            <a:extLst>
              <a:ext uri="{FF2B5EF4-FFF2-40B4-BE49-F238E27FC236}">
                <a16:creationId xmlns:a16="http://schemas.microsoft.com/office/drawing/2014/main" id="{47B7F1B7-648A-96C3-C8DE-5B66C05F85B7}"/>
              </a:ext>
            </a:extLst>
          </p:cNvPr>
          <p:cNvSpPr txBox="1">
            <a:spLocks/>
          </p:cNvSpPr>
          <p:nvPr/>
        </p:nvSpPr>
        <p:spPr>
          <a:xfrm>
            <a:off x="847726" y="854472"/>
            <a:ext cx="4672012" cy="29630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br>
              <a:rPr lang="en-US" sz="1800" b="1" dirty="0">
                <a:solidFill>
                  <a:srgbClr val="000000"/>
                </a:solidFill>
              </a:rPr>
            </a:br>
            <a:br>
              <a:rPr lang="en-US" sz="1800" b="1" dirty="0">
                <a:solidFill>
                  <a:srgbClr val="000000"/>
                </a:solidFill>
              </a:rPr>
            </a:br>
            <a:r>
              <a:rPr lang="en-US" sz="1800" b="1" dirty="0">
                <a:solidFill>
                  <a:srgbClr val="000000"/>
                </a:solidFill>
              </a:rPr>
              <a:t>Al Zahra Hospital Pharmacy, Dubai</a:t>
            </a:r>
          </a:p>
          <a:p>
            <a:br>
              <a:rPr lang="en-US" sz="1400" dirty="0">
                <a:solidFill>
                  <a:srgbClr val="000000"/>
                </a:solidFill>
              </a:rPr>
            </a:br>
            <a:r>
              <a:rPr lang="en-US" sz="1400" dirty="0">
                <a:solidFill>
                  <a:srgbClr val="000000"/>
                </a:solidFill>
              </a:rPr>
              <a:t>- Efficiency: Rapid prescription filling (15 seconds)</a:t>
            </a:r>
            <a:br>
              <a:rPr lang="en-US" sz="1400" dirty="0">
                <a:solidFill>
                  <a:srgbClr val="000000"/>
                </a:solidFill>
              </a:rPr>
            </a:br>
            <a:r>
              <a:rPr lang="en-US" sz="1400" dirty="0">
                <a:solidFill>
                  <a:srgbClr val="000000"/>
                </a:solidFill>
              </a:rPr>
              <a:t>- Inventory Management: Real-time tracking to prevent shortages</a:t>
            </a:r>
            <a:br>
              <a:rPr lang="en-US" sz="1400" dirty="0">
                <a:solidFill>
                  <a:srgbClr val="000000"/>
                </a:solidFill>
              </a:rPr>
            </a:br>
            <a:r>
              <a:rPr lang="en-US" sz="1400" dirty="0">
                <a:solidFill>
                  <a:srgbClr val="000000"/>
                </a:solidFill>
              </a:rPr>
              <a:t>- Outcomes: Reduced medication errors by 50%, 20% improvement in safety, 15% increased satisfaction</a:t>
            </a:r>
            <a:br>
              <a:rPr lang="en-US" sz="1400" dirty="0">
                <a:solidFill>
                  <a:srgbClr val="000000"/>
                </a:solidFill>
              </a:rPr>
            </a:br>
            <a:br>
              <a:rPr lang="en-US" sz="1400" dirty="0">
                <a:solidFill>
                  <a:srgbClr val="000000"/>
                </a:solidFill>
              </a:rPr>
            </a:br>
            <a:endParaRPr lang="en-US" sz="1400" dirty="0">
              <a:solidFill>
                <a:srgbClr val="000000"/>
              </a:solidFill>
            </a:endParaRPr>
          </a:p>
        </p:txBody>
      </p:sp>
      <p:sp>
        <p:nvSpPr>
          <p:cNvPr id="5" name="Title 1">
            <a:extLst>
              <a:ext uri="{FF2B5EF4-FFF2-40B4-BE49-F238E27FC236}">
                <a16:creationId xmlns:a16="http://schemas.microsoft.com/office/drawing/2014/main" id="{80C8256E-A42F-51E9-2493-AC852FB5F4DE}"/>
              </a:ext>
            </a:extLst>
          </p:cNvPr>
          <p:cNvSpPr txBox="1">
            <a:spLocks/>
          </p:cNvSpPr>
          <p:nvPr/>
        </p:nvSpPr>
        <p:spPr>
          <a:xfrm>
            <a:off x="6305549" y="992386"/>
            <a:ext cx="6376988" cy="226853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br>
              <a:rPr lang="en-US" sz="1800" b="1" dirty="0">
                <a:solidFill>
                  <a:srgbClr val="000000"/>
                </a:solidFill>
              </a:rPr>
            </a:br>
            <a:r>
              <a:rPr lang="en-US" sz="1800" b="1" dirty="0">
                <a:solidFill>
                  <a:srgbClr val="000000"/>
                </a:solidFill>
              </a:rPr>
              <a:t>Hamad Medical Corporation Pharmacy, Qatar</a:t>
            </a:r>
          </a:p>
          <a:p>
            <a:br>
              <a:rPr lang="en-US" sz="1400" dirty="0">
                <a:solidFill>
                  <a:srgbClr val="000000"/>
                </a:solidFill>
              </a:rPr>
            </a:br>
            <a:r>
              <a:rPr lang="en-US" sz="1400" dirty="0">
                <a:solidFill>
                  <a:srgbClr val="000000"/>
                </a:solidFill>
              </a:rPr>
              <a:t>- Holistic System: Robotic dispensing, tracking, patient education</a:t>
            </a:r>
            <a:br>
              <a:rPr lang="en-US" sz="1400" dirty="0">
                <a:solidFill>
                  <a:srgbClr val="000000"/>
                </a:solidFill>
              </a:rPr>
            </a:br>
            <a:r>
              <a:rPr lang="en-US" sz="1400" dirty="0">
                <a:solidFill>
                  <a:srgbClr val="000000"/>
                </a:solidFill>
              </a:rPr>
              <a:t>- Improvements: 30% fewer errors, 10% better safety, 5% enhanced adherence</a:t>
            </a:r>
            <a:br>
              <a:rPr lang="en-US" sz="1400" dirty="0">
                <a:solidFill>
                  <a:srgbClr val="000000"/>
                </a:solidFill>
              </a:rPr>
            </a:br>
            <a:endParaRPr lang="en-US" sz="1400" dirty="0">
              <a:solidFill>
                <a:srgbClr val="000000"/>
              </a:solidFill>
            </a:endParaRPr>
          </a:p>
        </p:txBody>
      </p:sp>
      <p:sp>
        <p:nvSpPr>
          <p:cNvPr id="6" name="Title 1">
            <a:extLst>
              <a:ext uri="{FF2B5EF4-FFF2-40B4-BE49-F238E27FC236}">
                <a16:creationId xmlns:a16="http://schemas.microsoft.com/office/drawing/2014/main" id="{0A3CB13D-7DBD-2895-644A-7BB185AD9344}"/>
              </a:ext>
            </a:extLst>
          </p:cNvPr>
          <p:cNvSpPr txBox="1">
            <a:spLocks/>
          </p:cNvSpPr>
          <p:nvPr/>
        </p:nvSpPr>
        <p:spPr>
          <a:xfrm>
            <a:off x="3709988" y="628649"/>
            <a:ext cx="5538787" cy="45164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solidFill>
                  <a:srgbClr val="000000"/>
                </a:solidFill>
              </a:rPr>
              <a:t>Smart Pharmacy Systems: A Comparative Overview</a:t>
            </a:r>
            <a:br>
              <a:rPr lang="en-US" sz="2000" dirty="0">
                <a:solidFill>
                  <a:srgbClr val="000000"/>
                </a:solidFill>
              </a:rPr>
            </a:br>
            <a:br>
              <a:rPr lang="en-US" sz="2000" dirty="0">
                <a:solidFill>
                  <a:srgbClr val="000000"/>
                </a:solidFill>
              </a:rPr>
            </a:br>
            <a:endParaRPr lang="en-US" sz="2000" dirty="0">
              <a:solidFill>
                <a:srgbClr val="000000"/>
              </a:solidFill>
            </a:endParaRPr>
          </a:p>
        </p:txBody>
      </p:sp>
    </p:spTree>
    <p:extLst>
      <p:ext uri="{BB962C8B-B14F-4D97-AF65-F5344CB8AC3E}">
        <p14:creationId xmlns:p14="http://schemas.microsoft.com/office/powerpoint/2010/main" val="840749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bg>
      <p:bgPr>
        <a:solidFill>
          <a:schemeClr val="bg1"/>
        </a:solidFill>
        <a:effectLst/>
      </p:bgPr>
    </p:bg>
    <p:spTree>
      <p:nvGrpSpPr>
        <p:cNvPr id="1" name=""/>
        <p:cNvGrpSpPr/>
        <p:nvPr/>
      </p:nvGrpSpPr>
      <p:grpSpPr>
        <a:xfrm>
          <a:off x="0" y="0"/>
          <a:ext cx="0" cy="0"/>
          <a:chOff x="0" y="0"/>
          <a:chExt cx="0" cy="0"/>
        </a:xfrm>
      </p:grpSpPr>
      <p:sp useBgFill="1">
        <p:nvSpPr>
          <p:cNvPr id="13"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040376-30FE-7E5A-E7A4-EF06078FFDD6}"/>
              </a:ext>
            </a:extLst>
          </p:cNvPr>
          <p:cNvSpPr>
            <a:spLocks noGrp="1"/>
          </p:cNvSpPr>
          <p:nvPr>
            <p:ph type="title"/>
          </p:nvPr>
        </p:nvSpPr>
        <p:spPr>
          <a:xfrm>
            <a:off x="6803409" y="762001"/>
            <a:ext cx="4156512" cy="1708244"/>
          </a:xfrm>
        </p:spPr>
        <p:txBody>
          <a:bodyPr vert="horz" lIns="91440" tIns="45720" rIns="91440" bIns="45720" rtlCol="0" anchor="ctr">
            <a:normAutofit/>
          </a:bodyPr>
          <a:lstStyle/>
          <a:p>
            <a:r>
              <a:rPr lang="en-US" sz="4000"/>
              <a:t>Al Zahra Hospital Pharmacy, Dubai</a:t>
            </a:r>
          </a:p>
        </p:txBody>
      </p:sp>
      <p:pic>
        <p:nvPicPr>
          <p:cNvPr id="5" name="Picture 4" descr="A person in a white coat at a pharmacy&#10;&#10;Description automatically generated">
            <a:extLst>
              <a:ext uri="{FF2B5EF4-FFF2-40B4-BE49-F238E27FC236}">
                <a16:creationId xmlns:a16="http://schemas.microsoft.com/office/drawing/2014/main" id="{AEF0173B-81B5-6ED6-5A91-72BA22C7326E}"/>
              </a:ext>
            </a:extLst>
          </p:cNvPr>
          <p:cNvPicPr>
            <a:picLocks noChangeAspect="1"/>
          </p:cNvPicPr>
          <p:nvPr/>
        </p:nvPicPr>
        <p:blipFill rotWithShape="1">
          <a:blip r:embed="rId2">
            <a:extLst>
              <a:ext uri="{28A0092B-C50C-407E-A947-70E740481C1C}">
                <a14:useLocalDpi xmlns:a14="http://schemas.microsoft.com/office/drawing/2010/main" val="0"/>
              </a:ext>
            </a:extLst>
          </a:blip>
          <a:srcRect l="2182" r="8929"/>
          <a:stretch/>
        </p:blipFill>
        <p:spPr>
          <a:xfrm>
            <a:off x="-1" y="-2"/>
            <a:ext cx="6096001" cy="6858002"/>
          </a:xfrm>
          <a:prstGeom prst="rect">
            <a:avLst/>
          </a:prstGeom>
        </p:spPr>
      </p:pic>
      <p:sp>
        <p:nvSpPr>
          <p:cNvPr id="4" name="TextBox 3">
            <a:extLst>
              <a:ext uri="{FF2B5EF4-FFF2-40B4-BE49-F238E27FC236}">
                <a16:creationId xmlns:a16="http://schemas.microsoft.com/office/drawing/2014/main" id="{3131D63F-7611-12DE-0BBD-8AACADCC6395}"/>
              </a:ext>
            </a:extLst>
          </p:cNvPr>
          <p:cNvSpPr txBox="1"/>
          <p:nvPr/>
        </p:nvSpPr>
        <p:spPr>
          <a:xfrm>
            <a:off x="6803409" y="2470245"/>
            <a:ext cx="4156512" cy="3769835"/>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1100"/>
              <a:t>Pros:</a:t>
            </a:r>
          </a:p>
          <a:p>
            <a:pPr indent="-228600">
              <a:lnSpc>
                <a:spcPct val="90000"/>
              </a:lnSpc>
              <a:spcAft>
                <a:spcPts val="600"/>
              </a:spcAft>
              <a:buFont typeface="Arial" panose="020B0604020202020204" pitchFamily="34" charset="0"/>
              <a:buChar char="•"/>
            </a:pPr>
            <a:r>
              <a:rPr lang="en-US" sz="1100"/>
              <a:t>Can fill prescriptions in as little as 15 seconds</a:t>
            </a:r>
          </a:p>
          <a:p>
            <a:pPr indent="-228600">
              <a:lnSpc>
                <a:spcPct val="90000"/>
              </a:lnSpc>
              <a:spcAft>
                <a:spcPts val="600"/>
              </a:spcAft>
              <a:buFont typeface="Arial" panose="020B0604020202020204" pitchFamily="34" charset="0"/>
              <a:buChar char="•"/>
            </a:pPr>
            <a:r>
              <a:rPr lang="en-US" sz="1100"/>
              <a:t>Tracks the inventory of medication and alerts staff when it is low</a:t>
            </a:r>
          </a:p>
          <a:p>
            <a:pPr indent="-228600">
              <a:lnSpc>
                <a:spcPct val="90000"/>
              </a:lnSpc>
              <a:spcAft>
                <a:spcPts val="600"/>
              </a:spcAft>
              <a:buFont typeface="Arial" panose="020B0604020202020204" pitchFamily="34" charset="0"/>
              <a:buChar char="•"/>
            </a:pPr>
            <a:r>
              <a:rPr lang="en-US" sz="1100"/>
              <a:t>Reduces medication errors</a:t>
            </a:r>
          </a:p>
          <a:p>
            <a:pPr indent="-228600">
              <a:lnSpc>
                <a:spcPct val="90000"/>
              </a:lnSpc>
              <a:spcAft>
                <a:spcPts val="600"/>
              </a:spcAft>
              <a:buFont typeface="Arial" panose="020B0604020202020204" pitchFamily="34" charset="0"/>
              <a:buChar char="•"/>
            </a:pPr>
            <a:r>
              <a:rPr lang="en-US" sz="1100"/>
              <a:t>Improves patient safety</a:t>
            </a:r>
          </a:p>
          <a:p>
            <a:pPr indent="-228600">
              <a:lnSpc>
                <a:spcPct val="90000"/>
              </a:lnSpc>
              <a:spcAft>
                <a:spcPts val="600"/>
              </a:spcAft>
              <a:buFont typeface="Arial" panose="020B0604020202020204" pitchFamily="34" charset="0"/>
              <a:buChar char="•"/>
            </a:pPr>
            <a:endParaRPr lang="en-US" sz="1100"/>
          </a:p>
          <a:p>
            <a:pPr indent="-228600">
              <a:lnSpc>
                <a:spcPct val="90000"/>
              </a:lnSpc>
              <a:spcAft>
                <a:spcPts val="600"/>
              </a:spcAft>
              <a:buFont typeface="Arial" panose="020B0604020202020204" pitchFamily="34" charset="0"/>
              <a:buChar char="•"/>
            </a:pPr>
            <a:r>
              <a:rPr lang="en-US" sz="1100"/>
              <a:t>Cons:</a:t>
            </a:r>
          </a:p>
          <a:p>
            <a:pPr indent="-228600">
              <a:lnSpc>
                <a:spcPct val="90000"/>
              </a:lnSpc>
              <a:spcAft>
                <a:spcPts val="600"/>
              </a:spcAft>
              <a:buFont typeface="Arial" panose="020B0604020202020204" pitchFamily="34" charset="0"/>
              <a:buChar char="•"/>
            </a:pPr>
            <a:r>
              <a:rPr lang="en-US" sz="1100"/>
              <a:t>Can be expensive to implement</a:t>
            </a:r>
          </a:p>
          <a:p>
            <a:pPr indent="-228600">
              <a:lnSpc>
                <a:spcPct val="90000"/>
              </a:lnSpc>
              <a:spcAft>
                <a:spcPts val="600"/>
              </a:spcAft>
              <a:buFont typeface="Arial" panose="020B0604020202020204" pitchFamily="34" charset="0"/>
              <a:buChar char="•"/>
            </a:pPr>
            <a:r>
              <a:rPr lang="en-US" sz="1100"/>
              <a:t>Requires trained staff to operate</a:t>
            </a:r>
          </a:p>
          <a:p>
            <a:pPr indent="-228600">
              <a:lnSpc>
                <a:spcPct val="90000"/>
              </a:lnSpc>
              <a:spcAft>
                <a:spcPts val="600"/>
              </a:spcAft>
              <a:buFont typeface="Arial" panose="020B0604020202020204" pitchFamily="34" charset="0"/>
              <a:buChar char="•"/>
            </a:pPr>
            <a:r>
              <a:rPr lang="en-US" sz="1100"/>
              <a:t>May not be suitable for all pharmacies</a:t>
            </a:r>
          </a:p>
          <a:p>
            <a:pPr indent="-228600">
              <a:lnSpc>
                <a:spcPct val="90000"/>
              </a:lnSpc>
              <a:spcAft>
                <a:spcPts val="600"/>
              </a:spcAft>
              <a:buFont typeface="Arial" panose="020B0604020202020204" pitchFamily="34" charset="0"/>
              <a:buChar char="•"/>
            </a:pPr>
            <a:endParaRPr lang="en-US" sz="1100"/>
          </a:p>
          <a:p>
            <a:pPr indent="-228600">
              <a:lnSpc>
                <a:spcPct val="90000"/>
              </a:lnSpc>
              <a:spcAft>
                <a:spcPts val="600"/>
              </a:spcAft>
              <a:buFont typeface="Arial" panose="020B0604020202020204" pitchFamily="34" charset="0"/>
              <a:buChar char="•"/>
            </a:pPr>
            <a:r>
              <a:rPr lang="en-US" sz="1100"/>
              <a:t>Statistics:</a:t>
            </a:r>
          </a:p>
          <a:p>
            <a:pPr indent="-228600">
              <a:lnSpc>
                <a:spcPct val="90000"/>
              </a:lnSpc>
              <a:spcAft>
                <a:spcPts val="600"/>
              </a:spcAft>
              <a:buFont typeface="Arial" panose="020B0604020202020204" pitchFamily="34" charset="0"/>
              <a:buChar char="•"/>
            </a:pPr>
            <a:r>
              <a:rPr lang="en-US" sz="1100"/>
              <a:t>Has reduced medication errors by 50%</a:t>
            </a:r>
          </a:p>
          <a:p>
            <a:pPr indent="-228600">
              <a:lnSpc>
                <a:spcPct val="90000"/>
              </a:lnSpc>
              <a:spcAft>
                <a:spcPts val="600"/>
              </a:spcAft>
              <a:buFont typeface="Arial" panose="020B0604020202020204" pitchFamily="34" charset="0"/>
              <a:buChar char="•"/>
            </a:pPr>
            <a:r>
              <a:rPr lang="en-US" sz="1100"/>
              <a:t>Has improved patient safety by 20%</a:t>
            </a:r>
          </a:p>
          <a:p>
            <a:pPr indent="-228600">
              <a:lnSpc>
                <a:spcPct val="90000"/>
              </a:lnSpc>
              <a:spcAft>
                <a:spcPts val="600"/>
              </a:spcAft>
              <a:buFont typeface="Arial" panose="020B0604020202020204" pitchFamily="34" charset="0"/>
              <a:buChar char="•"/>
            </a:pPr>
            <a:r>
              <a:rPr lang="en-US" sz="1100"/>
              <a:t>Has increased patient satisfaction by 15%</a:t>
            </a:r>
          </a:p>
          <a:p>
            <a:pPr indent="-228600">
              <a:lnSpc>
                <a:spcPct val="90000"/>
              </a:lnSpc>
              <a:spcAft>
                <a:spcPts val="600"/>
              </a:spcAft>
              <a:buFont typeface="Arial" panose="020B0604020202020204" pitchFamily="34" charset="0"/>
              <a:buChar char="•"/>
            </a:pPr>
            <a:endParaRPr lang="en-US" sz="1100"/>
          </a:p>
          <a:p>
            <a:pPr indent="-228600">
              <a:lnSpc>
                <a:spcPct val="90000"/>
              </a:lnSpc>
              <a:spcAft>
                <a:spcPts val="600"/>
              </a:spcAft>
              <a:buFont typeface="Arial" panose="020B0604020202020204" pitchFamily="34" charset="0"/>
              <a:buChar char="•"/>
            </a:pPr>
            <a:endParaRPr lang="en-US" sz="1100"/>
          </a:p>
        </p:txBody>
      </p:sp>
    </p:spTree>
    <p:extLst>
      <p:ext uri="{BB962C8B-B14F-4D97-AF65-F5344CB8AC3E}">
        <p14:creationId xmlns:p14="http://schemas.microsoft.com/office/powerpoint/2010/main" val="5849341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0B928-B2CC-A4ED-ABF8-73F5C8C3375B}"/>
              </a:ext>
            </a:extLst>
          </p:cNvPr>
          <p:cNvSpPr>
            <a:spLocks noGrp="1"/>
          </p:cNvSpPr>
          <p:nvPr>
            <p:ph type="title"/>
          </p:nvPr>
        </p:nvSpPr>
        <p:spPr/>
        <p:txBody>
          <a:bodyPr>
            <a:normAutofit/>
          </a:bodyPr>
          <a:lstStyle/>
          <a:p>
            <a:r>
              <a:rPr lang="en-US" sz="2600">
                <a:solidFill>
                  <a:srgbClr val="000000"/>
                </a:solidFill>
              </a:rPr>
              <a:t>Rashid Hospital Pharmacy, Dubai</a:t>
            </a:r>
          </a:p>
        </p:txBody>
      </p:sp>
      <p:sp>
        <p:nvSpPr>
          <p:cNvPr id="4" name="TextBox 3">
            <a:extLst>
              <a:ext uri="{FF2B5EF4-FFF2-40B4-BE49-F238E27FC236}">
                <a16:creationId xmlns:a16="http://schemas.microsoft.com/office/drawing/2014/main" id="{860D9E10-316F-EA80-5DA4-73FA86F4778F}"/>
              </a:ext>
            </a:extLst>
          </p:cNvPr>
          <p:cNvSpPr txBox="1"/>
          <p:nvPr/>
        </p:nvSpPr>
        <p:spPr>
          <a:xfrm>
            <a:off x="635000" y="1270000"/>
            <a:ext cx="8890000" cy="5355312"/>
          </a:xfrm>
          <a:prstGeom prst="rect">
            <a:avLst/>
          </a:prstGeom>
          <a:noFill/>
        </p:spPr>
        <p:txBody>
          <a:bodyPr vert="horz" rtlCol="0">
            <a:spAutoFit/>
          </a:bodyPr>
          <a:lstStyle/>
          <a:p>
            <a:r>
              <a:rPr lang="en-US" dirty="0"/>
              <a:t>Pros:</a:t>
            </a:r>
          </a:p>
          <a:p>
            <a:r>
              <a:rPr lang="en-US" dirty="0"/>
              <a:t>First in the world to be run by a robot</a:t>
            </a:r>
          </a:p>
          <a:p>
            <a:r>
              <a:rPr lang="en-US" dirty="0"/>
              <a:t>Robot pharmacist can dispense medication, answer patient questions, and provide medication counseling</a:t>
            </a:r>
          </a:p>
          <a:p>
            <a:r>
              <a:rPr lang="en-US" dirty="0"/>
              <a:t>Reduces medication errors</a:t>
            </a:r>
          </a:p>
          <a:p>
            <a:r>
              <a:rPr lang="en-US" dirty="0"/>
              <a:t>Improves patient safety</a:t>
            </a:r>
          </a:p>
          <a:p>
            <a:endParaRPr lang="en-US" dirty="0"/>
          </a:p>
          <a:p>
            <a:endParaRPr lang="en-US" dirty="0"/>
          </a:p>
          <a:p>
            <a:r>
              <a:rPr lang="en-US" dirty="0"/>
              <a:t>Cons:</a:t>
            </a:r>
          </a:p>
          <a:p>
            <a:r>
              <a:rPr lang="en-US" dirty="0"/>
              <a:t>Can be expensive to implement</a:t>
            </a:r>
          </a:p>
          <a:p>
            <a:r>
              <a:rPr lang="en-US" dirty="0"/>
              <a:t>Requires trained staff to operate</a:t>
            </a:r>
          </a:p>
          <a:p>
            <a:r>
              <a:rPr lang="en-US" dirty="0"/>
              <a:t>Robot pharmacist may not be able to answer all patient questions</a:t>
            </a:r>
          </a:p>
          <a:p>
            <a:endParaRPr lang="en-US" dirty="0"/>
          </a:p>
          <a:p>
            <a:r>
              <a:rPr lang="en-US" dirty="0"/>
              <a:t>Statistics:</a:t>
            </a:r>
          </a:p>
          <a:p>
            <a:r>
              <a:rPr lang="en-US" dirty="0"/>
              <a:t>Has reduced medication errors by 40%</a:t>
            </a:r>
          </a:p>
          <a:p>
            <a:r>
              <a:rPr lang="en-US" dirty="0"/>
              <a:t>Has improved patient safety by 15%</a:t>
            </a:r>
          </a:p>
          <a:p>
            <a:r>
              <a:rPr lang="en-US" dirty="0"/>
              <a:t>Has increased patient satisfaction by 10%</a:t>
            </a:r>
          </a:p>
          <a:p>
            <a:endParaRPr lang="en-US" dirty="0"/>
          </a:p>
          <a:p>
            <a:endParaRPr lang="en-US" dirty="0"/>
          </a:p>
        </p:txBody>
      </p:sp>
    </p:spTree>
    <p:extLst>
      <p:ext uri="{BB962C8B-B14F-4D97-AF65-F5344CB8AC3E}">
        <p14:creationId xmlns:p14="http://schemas.microsoft.com/office/powerpoint/2010/main" val="2558716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E17A6-4FBF-CEED-5136-B665CF3BE7B4}"/>
              </a:ext>
            </a:extLst>
          </p:cNvPr>
          <p:cNvSpPr>
            <a:spLocks noGrp="1"/>
          </p:cNvSpPr>
          <p:nvPr>
            <p:ph type="title"/>
          </p:nvPr>
        </p:nvSpPr>
        <p:spPr/>
        <p:txBody>
          <a:bodyPr>
            <a:normAutofit/>
          </a:bodyPr>
          <a:lstStyle/>
          <a:p>
            <a:r>
              <a:rPr lang="en-US" sz="2600">
                <a:solidFill>
                  <a:srgbClr val="000000"/>
                </a:solidFill>
              </a:rPr>
              <a:t>Hamad Medical Corporation Pharmacy, Qatar</a:t>
            </a:r>
          </a:p>
        </p:txBody>
      </p:sp>
      <p:sp>
        <p:nvSpPr>
          <p:cNvPr id="4" name="TextBox 3">
            <a:extLst>
              <a:ext uri="{FF2B5EF4-FFF2-40B4-BE49-F238E27FC236}">
                <a16:creationId xmlns:a16="http://schemas.microsoft.com/office/drawing/2014/main" id="{927E3316-3CBF-AFC6-9417-028AB860C45A}"/>
              </a:ext>
            </a:extLst>
          </p:cNvPr>
          <p:cNvSpPr txBox="1"/>
          <p:nvPr/>
        </p:nvSpPr>
        <p:spPr>
          <a:xfrm>
            <a:off x="635000" y="1270000"/>
            <a:ext cx="8890000" cy="5078313"/>
          </a:xfrm>
          <a:prstGeom prst="rect">
            <a:avLst/>
          </a:prstGeom>
          <a:noFill/>
        </p:spPr>
        <p:txBody>
          <a:bodyPr vert="horz" rtlCol="0">
            <a:spAutoFit/>
          </a:bodyPr>
          <a:lstStyle/>
          <a:p>
            <a:r>
              <a:rPr lang="en-US"/>
              <a:t>Pros:</a:t>
            </a:r>
          </a:p>
          <a:p>
            <a:r>
              <a:rPr lang="en-US"/>
              <a:t>Uses a smart pharmacy system that includes a robotic dispensing system, a medication tracking system, and a patient education system</a:t>
            </a:r>
          </a:p>
          <a:p>
            <a:r>
              <a:rPr lang="en-US"/>
              <a:t>Reduces medication errors</a:t>
            </a:r>
          </a:p>
          <a:p>
            <a:r>
              <a:rPr lang="en-US"/>
              <a:t>Improves patient safety</a:t>
            </a:r>
          </a:p>
          <a:p>
            <a:r>
              <a:rPr lang="en-US"/>
              <a:t>Improves patient adherence to medication regimens</a:t>
            </a:r>
          </a:p>
          <a:p>
            <a:endParaRPr lang="en-US"/>
          </a:p>
          <a:p>
            <a:r>
              <a:rPr lang="en-US"/>
              <a:t>Cons:</a:t>
            </a:r>
          </a:p>
          <a:p>
            <a:r>
              <a:rPr lang="en-US"/>
              <a:t>Can be expensive to implement</a:t>
            </a:r>
          </a:p>
          <a:p>
            <a:r>
              <a:rPr lang="en-US"/>
              <a:t>Requires trained staff to operate</a:t>
            </a:r>
          </a:p>
          <a:p>
            <a:r>
              <a:rPr lang="en-US"/>
              <a:t>Smart pharmacy system may not be compatible with all existing pharmacy systems</a:t>
            </a:r>
          </a:p>
          <a:p>
            <a:endParaRPr lang="en-US"/>
          </a:p>
          <a:p>
            <a:r>
              <a:rPr lang="en-US"/>
              <a:t>Statistics:</a:t>
            </a:r>
          </a:p>
          <a:p>
            <a:r>
              <a:rPr lang="en-US"/>
              <a:t>Has reduced medication errors by 30%</a:t>
            </a:r>
          </a:p>
          <a:p>
            <a:r>
              <a:rPr lang="en-US"/>
              <a:t>Has improved patient safety by 10%</a:t>
            </a:r>
          </a:p>
          <a:p>
            <a:r>
              <a:rPr lang="en-US"/>
              <a:t>Has increased patient adherence to medication regimens by 5%</a:t>
            </a:r>
          </a:p>
          <a:p>
            <a:endParaRPr lang="en-US"/>
          </a:p>
          <a:p>
            <a:endParaRPr lang="en-US" dirty="0"/>
          </a:p>
        </p:txBody>
      </p:sp>
      <p:pic>
        <p:nvPicPr>
          <p:cNvPr id="7" name="Picture 6" descr="A blue and white logo&#10;&#10;Description automatically generated">
            <a:extLst>
              <a:ext uri="{FF2B5EF4-FFF2-40B4-BE49-F238E27FC236}">
                <a16:creationId xmlns:a16="http://schemas.microsoft.com/office/drawing/2014/main" id="{932ACA3C-055A-2858-C5E5-1B0C580C3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3525" y="2671762"/>
            <a:ext cx="2571750" cy="1781175"/>
          </a:xfrm>
          <a:prstGeom prst="rect">
            <a:avLst/>
          </a:prstGeom>
        </p:spPr>
      </p:pic>
    </p:spTree>
    <p:extLst>
      <p:ext uri="{BB962C8B-B14F-4D97-AF65-F5344CB8AC3E}">
        <p14:creationId xmlns:p14="http://schemas.microsoft.com/office/powerpoint/2010/main" val="607896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86AB6-798C-F2FC-7CDA-0E40FC8742B1}"/>
              </a:ext>
            </a:extLst>
          </p:cNvPr>
          <p:cNvSpPr>
            <a:spLocks noGrp="1"/>
          </p:cNvSpPr>
          <p:nvPr>
            <p:ph type="title"/>
          </p:nvPr>
        </p:nvSpPr>
        <p:spPr/>
        <p:txBody>
          <a:bodyPr>
            <a:normAutofit/>
          </a:bodyPr>
          <a:lstStyle/>
          <a:p>
            <a:r>
              <a:rPr lang="en-US" sz="2600">
                <a:solidFill>
                  <a:srgbClr val="000000"/>
                </a:solidFill>
              </a:rPr>
              <a:t>King Faisal Specialist Hospital and Research Center Pharmacy, Saudi Arabia</a:t>
            </a:r>
          </a:p>
        </p:txBody>
      </p:sp>
      <p:sp>
        <p:nvSpPr>
          <p:cNvPr id="4" name="TextBox 3">
            <a:extLst>
              <a:ext uri="{FF2B5EF4-FFF2-40B4-BE49-F238E27FC236}">
                <a16:creationId xmlns:a16="http://schemas.microsoft.com/office/drawing/2014/main" id="{62EC35EB-755B-6A11-7B10-98737729E5E1}"/>
              </a:ext>
            </a:extLst>
          </p:cNvPr>
          <p:cNvSpPr txBox="1"/>
          <p:nvPr/>
        </p:nvSpPr>
        <p:spPr>
          <a:xfrm>
            <a:off x="635000" y="1270000"/>
            <a:ext cx="8890000" cy="2031325"/>
          </a:xfrm>
          <a:prstGeom prst="rect">
            <a:avLst/>
          </a:prstGeom>
          <a:noFill/>
        </p:spPr>
        <p:txBody>
          <a:bodyPr vert="horz" rtlCol="0">
            <a:spAutoFit/>
          </a:bodyPr>
          <a:lstStyle/>
          <a:p>
            <a:r>
              <a:rPr lang="en-US" dirty="0"/>
              <a:t>Pros:</a:t>
            </a:r>
          </a:p>
          <a:p>
            <a:r>
              <a:rPr lang="en-US" dirty="0"/>
              <a:t>Uses a smart pharmacy system that includes a robotic dispensing system, a medication adherence system, and a remote patient monitoring system</a:t>
            </a:r>
          </a:p>
          <a:p>
            <a:r>
              <a:rPr lang="en-US" dirty="0"/>
              <a:t>Reduces medication errors</a:t>
            </a:r>
          </a:p>
          <a:p>
            <a:r>
              <a:rPr lang="en-US" dirty="0"/>
              <a:t>Improves patient safety</a:t>
            </a:r>
          </a:p>
          <a:p>
            <a:r>
              <a:rPr lang="en-US" dirty="0"/>
              <a:t>Improves patient adherence to medication regimens</a:t>
            </a:r>
          </a:p>
          <a:p>
            <a:r>
              <a:rPr lang="en-US" dirty="0"/>
              <a:t>Reduces the number of hospital readmissions</a:t>
            </a:r>
          </a:p>
        </p:txBody>
      </p:sp>
      <p:sp>
        <p:nvSpPr>
          <p:cNvPr id="5" name="TextBox 4">
            <a:extLst>
              <a:ext uri="{FF2B5EF4-FFF2-40B4-BE49-F238E27FC236}">
                <a16:creationId xmlns:a16="http://schemas.microsoft.com/office/drawing/2014/main" id="{EA1E12CF-F66D-AF34-B379-DF4538F8168D}"/>
              </a:ext>
            </a:extLst>
          </p:cNvPr>
          <p:cNvSpPr txBox="1"/>
          <p:nvPr/>
        </p:nvSpPr>
        <p:spPr>
          <a:xfrm>
            <a:off x="635000" y="3429000"/>
            <a:ext cx="8890000" cy="1200329"/>
          </a:xfrm>
          <a:prstGeom prst="rect">
            <a:avLst/>
          </a:prstGeom>
          <a:noFill/>
        </p:spPr>
        <p:txBody>
          <a:bodyPr vert="horz" rtlCol="0">
            <a:spAutoFit/>
          </a:bodyPr>
          <a:lstStyle/>
          <a:p>
            <a:r>
              <a:rPr lang="en-US" dirty="0"/>
              <a:t>Cons:</a:t>
            </a:r>
          </a:p>
          <a:p>
            <a:r>
              <a:rPr lang="en-US" dirty="0"/>
              <a:t>Can be expensive to implement</a:t>
            </a:r>
          </a:p>
          <a:p>
            <a:r>
              <a:rPr lang="en-US" dirty="0"/>
              <a:t>Requires trained staff to operate</a:t>
            </a:r>
          </a:p>
          <a:p>
            <a:r>
              <a:rPr lang="en-US" dirty="0"/>
              <a:t>Smart pharmacy system may not be compatible with all existing pharmacy systems</a:t>
            </a:r>
          </a:p>
        </p:txBody>
      </p:sp>
      <p:sp>
        <p:nvSpPr>
          <p:cNvPr id="6" name="TextBox 5">
            <a:extLst>
              <a:ext uri="{FF2B5EF4-FFF2-40B4-BE49-F238E27FC236}">
                <a16:creationId xmlns:a16="http://schemas.microsoft.com/office/drawing/2014/main" id="{7158D140-471D-CE7C-EEDF-306711A4BD65}"/>
              </a:ext>
            </a:extLst>
          </p:cNvPr>
          <p:cNvSpPr txBox="1"/>
          <p:nvPr/>
        </p:nvSpPr>
        <p:spPr>
          <a:xfrm>
            <a:off x="768350" y="4849336"/>
            <a:ext cx="8890000" cy="1477328"/>
          </a:xfrm>
          <a:prstGeom prst="rect">
            <a:avLst/>
          </a:prstGeom>
          <a:noFill/>
        </p:spPr>
        <p:txBody>
          <a:bodyPr vert="horz" rtlCol="0">
            <a:spAutoFit/>
          </a:bodyPr>
          <a:lstStyle/>
          <a:p>
            <a:r>
              <a:rPr lang="en-US" dirty="0"/>
              <a:t>Statistics:</a:t>
            </a:r>
          </a:p>
          <a:p>
            <a:r>
              <a:rPr lang="en-US" dirty="0"/>
              <a:t>Has reduced medication errors by 20%</a:t>
            </a:r>
          </a:p>
          <a:p>
            <a:r>
              <a:rPr lang="en-US" dirty="0"/>
              <a:t>Has improved patient safety by 5%</a:t>
            </a:r>
          </a:p>
          <a:p>
            <a:r>
              <a:rPr lang="en-US" dirty="0"/>
              <a:t>Has increased patient adherence to medication regimens by 10%</a:t>
            </a:r>
          </a:p>
          <a:p>
            <a:r>
              <a:rPr lang="en-US" dirty="0"/>
              <a:t>Has reduced the number of hospital readmissions by 3%</a:t>
            </a:r>
          </a:p>
        </p:txBody>
      </p:sp>
      <p:pic>
        <p:nvPicPr>
          <p:cNvPr id="7" name="Picture 6" descr="A logo with a palm tree and text&#10;&#10;Description automatically generated">
            <a:extLst>
              <a:ext uri="{FF2B5EF4-FFF2-40B4-BE49-F238E27FC236}">
                <a16:creationId xmlns:a16="http://schemas.microsoft.com/office/drawing/2014/main" id="{ECA8F027-2DB5-011D-2708-13800CDBAA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86812" y="2603163"/>
            <a:ext cx="3000375" cy="1524000"/>
          </a:xfrm>
          <a:prstGeom prst="rect">
            <a:avLst/>
          </a:prstGeom>
        </p:spPr>
      </p:pic>
    </p:spTree>
    <p:extLst>
      <p:ext uri="{BB962C8B-B14F-4D97-AF65-F5344CB8AC3E}">
        <p14:creationId xmlns:p14="http://schemas.microsoft.com/office/powerpoint/2010/main" val="2059721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29BAB-D4D1-D927-1EC8-C1535D3E6E8F}"/>
              </a:ext>
            </a:extLst>
          </p:cNvPr>
          <p:cNvSpPr>
            <a:spLocks noGrp="1"/>
          </p:cNvSpPr>
          <p:nvPr>
            <p:ph type="title"/>
          </p:nvPr>
        </p:nvSpPr>
        <p:spPr/>
        <p:txBody>
          <a:bodyPr>
            <a:normAutofit/>
          </a:bodyPr>
          <a:lstStyle/>
          <a:p>
            <a:r>
              <a:rPr lang="en-US" sz="2600">
                <a:solidFill>
                  <a:srgbClr val="000000"/>
                </a:solidFill>
              </a:rPr>
              <a:t>Cleveland Clinic Abu Dhabi Pharmacy, United Arab Emirates</a:t>
            </a:r>
          </a:p>
        </p:txBody>
      </p:sp>
      <p:sp>
        <p:nvSpPr>
          <p:cNvPr id="4" name="TextBox 3">
            <a:extLst>
              <a:ext uri="{FF2B5EF4-FFF2-40B4-BE49-F238E27FC236}">
                <a16:creationId xmlns:a16="http://schemas.microsoft.com/office/drawing/2014/main" id="{549CF52D-F619-C00D-B1DA-55BECF166952}"/>
              </a:ext>
            </a:extLst>
          </p:cNvPr>
          <p:cNvSpPr txBox="1"/>
          <p:nvPr/>
        </p:nvSpPr>
        <p:spPr>
          <a:xfrm>
            <a:off x="635000" y="1270000"/>
            <a:ext cx="8890000" cy="5078313"/>
          </a:xfrm>
          <a:prstGeom prst="rect">
            <a:avLst/>
          </a:prstGeom>
          <a:noFill/>
        </p:spPr>
        <p:txBody>
          <a:bodyPr vert="horz" rtlCol="0">
            <a:spAutoFit/>
          </a:bodyPr>
          <a:lstStyle/>
          <a:p>
            <a:r>
              <a:rPr lang="en-US"/>
              <a:t>Pros:</a:t>
            </a:r>
          </a:p>
          <a:p>
            <a:r>
              <a:rPr lang="en-US"/>
              <a:t>Uses a smart pharmacy system that includes a robotic dispensing system, a medication tracking system, and a patient education system</a:t>
            </a:r>
          </a:p>
          <a:p>
            <a:r>
              <a:rPr lang="en-US"/>
              <a:t>Reduces medication errors</a:t>
            </a:r>
          </a:p>
          <a:p>
            <a:r>
              <a:rPr lang="en-US"/>
              <a:t>Improves patient safety</a:t>
            </a:r>
          </a:p>
          <a:p>
            <a:r>
              <a:rPr lang="en-US"/>
              <a:t>Improves patient satisfaction</a:t>
            </a:r>
          </a:p>
          <a:p>
            <a:endParaRPr lang="en-US"/>
          </a:p>
          <a:p>
            <a:r>
              <a:rPr lang="en-US"/>
              <a:t>Cons:</a:t>
            </a:r>
          </a:p>
          <a:p>
            <a:r>
              <a:rPr lang="en-US"/>
              <a:t>Can be expensive to implement</a:t>
            </a:r>
          </a:p>
          <a:p>
            <a:r>
              <a:rPr lang="en-US"/>
              <a:t>Requires trained staff to operate</a:t>
            </a:r>
          </a:p>
          <a:p>
            <a:r>
              <a:rPr lang="en-US"/>
              <a:t>Smart pharmacy system may not be compatible with all existing pharmacy systems</a:t>
            </a:r>
          </a:p>
          <a:p>
            <a:endParaRPr lang="en-US"/>
          </a:p>
          <a:p>
            <a:r>
              <a:rPr lang="en-US"/>
              <a:t>Statistics:</a:t>
            </a:r>
          </a:p>
          <a:p>
            <a:r>
              <a:rPr lang="en-US"/>
              <a:t>Has reduced medication errors by 10%</a:t>
            </a:r>
          </a:p>
          <a:p>
            <a:r>
              <a:rPr lang="en-US"/>
              <a:t>Has improved patient safety by 3%</a:t>
            </a:r>
          </a:p>
          <a:p>
            <a:r>
              <a:rPr lang="en-US"/>
              <a:t>Has increased patient satisfaction by 8%</a:t>
            </a:r>
          </a:p>
          <a:p>
            <a:endParaRPr lang="en-US"/>
          </a:p>
          <a:p>
            <a:endParaRPr lang="en-US" dirty="0"/>
          </a:p>
        </p:txBody>
      </p:sp>
    </p:spTree>
    <p:extLst>
      <p:ext uri="{BB962C8B-B14F-4D97-AF65-F5344CB8AC3E}">
        <p14:creationId xmlns:p14="http://schemas.microsoft.com/office/powerpoint/2010/main" val="1943788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1350</TotalTime>
  <Words>886</Words>
  <Application>Microsoft Office PowerPoint</Application>
  <PresentationFormat>Widescreen</PresentationFormat>
  <Paragraphs>102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Initiation of the First Smart Pharmacy</vt:lpstr>
      <vt:lpstr>Implementation and Impact</vt:lpstr>
      <vt:lpstr>Patient Satisfaction and Future Prospects</vt:lpstr>
      <vt:lpstr>  King Faisal Specialist Hospital and Research Center Pharmacy, Saudi Arabia  - Comprehensive Approach: Robotic dispensing, adherence, patient monitoring - Results: 20% error reduction, 5% improved safety, 10% adherence, 3% fewer readmissions </vt:lpstr>
      <vt:lpstr>Al Zahra Hospital Pharmacy, Dubai</vt:lpstr>
      <vt:lpstr>Rashid Hospital Pharmacy, Dubai</vt:lpstr>
      <vt:lpstr>Hamad Medical Corporation Pharmacy, Qatar</vt:lpstr>
      <vt:lpstr>King Faisal Specialist Hospital and Research Center Pharmacy, Saudi Arabia</vt:lpstr>
      <vt:lpstr>Cleveland Clinic Abu Dhabi Pharmacy, United Arab Emirates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سهيله سعيد حسن شديد</dc:creator>
  <cp:lastModifiedBy>عمر محمد صلاح الدين محمد حلمى بحيرى</cp:lastModifiedBy>
  <cp:revision>35</cp:revision>
  <dcterms:created xsi:type="dcterms:W3CDTF">2023-11-22T15:42:20Z</dcterms:created>
  <dcterms:modified xsi:type="dcterms:W3CDTF">2023-11-27T20:34:11Z</dcterms:modified>
</cp:coreProperties>
</file>

<file path=docProps/thumbnail.jpeg>
</file>